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23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3" r:id="rId17"/>
    <p:sldId id="276" r:id="rId18"/>
    <p:sldId id="277" r:id="rId19"/>
    <p:sldId id="278" r:id="rId20"/>
    <p:sldId id="279" r:id="rId21"/>
    <p:sldId id="261" r:id="rId2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76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02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章：逻辑分支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语法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if ( </a:t>
            </a:r>
            <a:r>
              <a:rPr lang="zh-CN" altLang="en-US" sz="1800" dirty="0"/>
              <a:t>条件</a:t>
            </a:r>
            <a:r>
              <a:rPr lang="en-US" altLang="zh-CN" sz="1800" dirty="0"/>
              <a:t>1 )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当条件</a:t>
            </a:r>
            <a:r>
              <a:rPr lang="en-US" altLang="zh-CN" sz="1800" dirty="0"/>
              <a:t>1</a:t>
            </a:r>
            <a:r>
              <a:rPr lang="zh-CN" altLang="en-US" sz="1800" dirty="0"/>
              <a:t>成立时，执行此处的代码块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} </a:t>
            </a:r>
            <a:r>
              <a:rPr lang="en-US" altLang="zh-CN" sz="1800" dirty="0"/>
              <a:t>else if ( </a:t>
            </a:r>
            <a:r>
              <a:rPr lang="zh-CN" altLang="en-US" sz="1800" dirty="0"/>
              <a:t>条件</a:t>
            </a:r>
            <a:r>
              <a:rPr lang="en-US" altLang="zh-CN" sz="1800" dirty="0"/>
              <a:t>2 )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当条件</a:t>
            </a:r>
            <a:r>
              <a:rPr lang="en-US" altLang="zh-CN" sz="1800" dirty="0"/>
              <a:t>2</a:t>
            </a:r>
            <a:r>
              <a:rPr lang="zh-CN" altLang="en-US" sz="1800" dirty="0"/>
              <a:t>成立时，执行此处的代码块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} else if ( </a:t>
            </a:r>
            <a:r>
              <a:rPr lang="zh-CN" altLang="en-US" sz="1800" dirty="0"/>
              <a:t>条件</a:t>
            </a:r>
            <a:r>
              <a:rPr lang="en-US" altLang="zh-CN" sz="1800" dirty="0"/>
              <a:t>3 )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当条件</a:t>
            </a:r>
            <a:r>
              <a:rPr lang="en-US" altLang="zh-CN" sz="1800" dirty="0"/>
              <a:t>3</a:t>
            </a:r>
            <a:r>
              <a:rPr lang="zh-CN" altLang="en-US" sz="1800" dirty="0"/>
              <a:t>成立时，执行此处的代码块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} else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以上所有条件都不成立时，执行此处的代码块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400" dirty="0" smtClean="0"/>
              <a:t>需要</a:t>
            </a:r>
            <a:r>
              <a:rPr lang="zh-CN" altLang="en-US" sz="1400" dirty="0"/>
              <a:t>注意的地方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</a:t>
            </a:r>
            <a:r>
              <a:rPr lang="en-US" altLang="zh-CN" sz="1400" dirty="0"/>
              <a:t>1</a:t>
            </a:r>
            <a:r>
              <a:rPr lang="zh-CN" altLang="en-US" sz="1400" dirty="0"/>
              <a:t>，代码是按照顺序由上到下依次执行的，如果条件</a:t>
            </a:r>
            <a:r>
              <a:rPr lang="en-US" altLang="zh-CN" sz="1400" dirty="0"/>
              <a:t>1</a:t>
            </a:r>
            <a:r>
              <a:rPr lang="zh-CN" altLang="en-US" sz="1400" dirty="0"/>
              <a:t>和条件</a:t>
            </a:r>
            <a:r>
              <a:rPr lang="en-US" altLang="zh-CN" sz="1400" dirty="0"/>
              <a:t>2</a:t>
            </a:r>
            <a:r>
              <a:rPr lang="zh-CN" altLang="en-US" sz="1400" dirty="0"/>
              <a:t>都成立时，只会执行条件</a:t>
            </a:r>
            <a:r>
              <a:rPr lang="en-US" altLang="zh-CN" sz="1400" dirty="0"/>
              <a:t>1</a:t>
            </a:r>
            <a:r>
              <a:rPr lang="zh-CN" altLang="en-US" sz="1400" dirty="0"/>
              <a:t>的代码块。	</a:t>
            </a:r>
            <a:endParaRPr lang="en-US" altLang="zh-CN" sz="1400" dirty="0" smtClean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smtClean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else if </a:t>
            </a:r>
            <a:r>
              <a:rPr lang="zh-CN" altLang="en-US" sz="1400" dirty="0"/>
              <a:t>可以写多个。</a:t>
            </a:r>
          </a:p>
        </p:txBody>
      </p:sp>
    </p:spTree>
    <p:extLst>
      <p:ext uri="{BB962C8B-B14F-4D97-AF65-F5344CB8AC3E}">
        <p14:creationId xmlns:p14="http://schemas.microsoft.com/office/powerpoint/2010/main" val="150538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en-US" altLang="zh-CN" sz="1800" dirty="0"/>
              <a:t>If</a:t>
            </a:r>
            <a:r>
              <a:rPr lang="zh-CN" altLang="en-US" sz="1800" dirty="0"/>
              <a:t>语句需要注意的地方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，可以单独只写</a:t>
            </a:r>
            <a:r>
              <a:rPr lang="en-US" altLang="zh-CN" sz="1800" dirty="0"/>
              <a:t>1</a:t>
            </a:r>
            <a:r>
              <a:rPr lang="zh-CN" altLang="en-US" sz="1800" dirty="0"/>
              <a:t>个</a:t>
            </a:r>
            <a:r>
              <a:rPr lang="en-US" altLang="zh-CN" sz="1800" dirty="0"/>
              <a:t>if</a:t>
            </a:r>
            <a:r>
              <a:rPr lang="zh-CN" altLang="en-US" sz="1800" dirty="0"/>
              <a:t>，也可以写</a:t>
            </a:r>
            <a:r>
              <a:rPr lang="en-US" altLang="zh-CN" sz="1800" dirty="0"/>
              <a:t>if   else</a:t>
            </a:r>
            <a:r>
              <a:rPr lang="zh-CN" altLang="en-US" sz="1800" dirty="0"/>
              <a:t>，也可以写</a:t>
            </a:r>
            <a:r>
              <a:rPr lang="en-US" altLang="zh-CN" sz="1800" dirty="0"/>
              <a:t>if   else if</a:t>
            </a:r>
            <a:r>
              <a:rPr lang="zh-CN" altLang="en-US" sz="1800" dirty="0"/>
              <a:t>，也可以写</a:t>
            </a:r>
            <a:r>
              <a:rPr lang="en-US" altLang="zh-CN" sz="1800" dirty="0"/>
              <a:t>if   else if   </a:t>
            </a:r>
            <a:r>
              <a:rPr lang="en-US" altLang="zh-CN" sz="1800" dirty="0" smtClean="0"/>
              <a:t>else</a:t>
            </a:r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，可以嵌套着</a:t>
            </a:r>
            <a:r>
              <a:rPr lang="zh-CN" altLang="en-US" sz="1800" dirty="0" smtClean="0"/>
              <a:t>写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，条件成立后，执行完该代码块后，只跳出当前的</a:t>
            </a:r>
            <a:r>
              <a:rPr lang="en-US" altLang="zh-CN" sz="1800" dirty="0"/>
              <a:t>if</a:t>
            </a:r>
            <a:r>
              <a:rPr lang="zh-CN" altLang="en-US" sz="1800" dirty="0" smtClean="0"/>
              <a:t>语句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，条件可以是任意表达式，看该表达式最终的结果为真还是为</a:t>
            </a:r>
            <a:r>
              <a:rPr lang="zh-CN" altLang="en-US" sz="1800" dirty="0" smtClean="0"/>
              <a:t>假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即：</a:t>
            </a:r>
            <a:r>
              <a:rPr lang="en-US" altLang="zh-CN" sz="1800" dirty="0"/>
              <a:t>if</a:t>
            </a:r>
            <a:r>
              <a:rPr lang="zh-CN" altLang="en-US" sz="1800" dirty="0"/>
              <a:t>语句的条件，仅接受布尔值类型的数据，其他类型的数据会自动转换为布尔型。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887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练习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判断一个数的范围，看看是大于</a:t>
            </a:r>
            <a:r>
              <a:rPr lang="en-US" altLang="zh-CN" sz="1800" dirty="0"/>
              <a:t>0</a:t>
            </a:r>
            <a:r>
              <a:rPr lang="zh-CN" altLang="en-US" sz="1800" dirty="0"/>
              <a:t>，还是小于</a:t>
            </a:r>
            <a:r>
              <a:rPr lang="en-US" altLang="zh-CN" sz="1800" dirty="0"/>
              <a:t>0</a:t>
            </a:r>
            <a:r>
              <a:rPr lang="zh-CN" altLang="en-US" sz="1800" dirty="0"/>
              <a:t>，还是等于</a:t>
            </a:r>
            <a:r>
              <a:rPr lang="en-US" altLang="zh-CN" sz="1800" dirty="0"/>
              <a:t>0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html</a:t>
            </a:r>
            <a:r>
              <a:rPr lang="zh-CN" altLang="en-US" sz="1800" dirty="0"/>
              <a:t>页面上做一个</a:t>
            </a:r>
            <a:r>
              <a:rPr lang="en-US" altLang="zh-CN" sz="1800" dirty="0"/>
              <a:t>input</a:t>
            </a:r>
            <a:r>
              <a:rPr lang="zh-CN" altLang="en-US" sz="1800" dirty="0"/>
              <a:t>输入框，再做一个</a:t>
            </a:r>
            <a:r>
              <a:rPr lang="en-US" altLang="zh-CN" sz="1800" dirty="0"/>
              <a:t>button</a:t>
            </a:r>
            <a:r>
              <a:rPr lang="zh-CN" altLang="en-US" sz="1800" dirty="0"/>
              <a:t>按钮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，给</a:t>
            </a:r>
            <a:r>
              <a:rPr lang="en-US" altLang="zh-CN" sz="1800" dirty="0"/>
              <a:t>button</a:t>
            </a:r>
            <a:r>
              <a:rPr lang="zh-CN" altLang="en-US" sz="1800" dirty="0"/>
              <a:t>按钮加一个点击事件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，点击事件内容为，先把</a:t>
            </a:r>
            <a:r>
              <a:rPr lang="en-US" altLang="zh-CN" sz="1800" dirty="0"/>
              <a:t>input</a:t>
            </a:r>
            <a:r>
              <a:rPr lang="zh-CN" altLang="en-US" sz="1800" dirty="0"/>
              <a:t>输入框的值取出来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，用</a:t>
            </a:r>
            <a:r>
              <a:rPr lang="en-US" altLang="zh-CN" sz="1800" dirty="0"/>
              <a:t>if</a:t>
            </a:r>
            <a:r>
              <a:rPr lang="zh-CN" altLang="en-US" sz="1800" dirty="0"/>
              <a:t>语句，判断该值是大于</a:t>
            </a:r>
            <a:r>
              <a:rPr lang="en-US" altLang="zh-CN" sz="1800" dirty="0"/>
              <a:t>0</a:t>
            </a:r>
            <a:r>
              <a:rPr lang="zh-CN" altLang="en-US" sz="1800" dirty="0"/>
              <a:t>、小于</a:t>
            </a:r>
            <a:r>
              <a:rPr lang="en-US" altLang="zh-CN" sz="1800" dirty="0"/>
              <a:t>0</a:t>
            </a:r>
            <a:r>
              <a:rPr lang="zh-CN" altLang="en-US" sz="1800" dirty="0"/>
              <a:t>、等于</a:t>
            </a:r>
            <a:r>
              <a:rPr lang="en-US" altLang="zh-CN" sz="1800" dirty="0"/>
              <a:t>0</a:t>
            </a:r>
            <a:r>
              <a:rPr lang="zh-CN" altLang="en-US" sz="1800" dirty="0"/>
              <a:t>，用</a:t>
            </a:r>
            <a:r>
              <a:rPr lang="en-US" altLang="zh-CN" sz="1800" dirty="0"/>
              <a:t>alert</a:t>
            </a:r>
            <a:r>
              <a:rPr lang="zh-CN" altLang="en-US" sz="1800" dirty="0"/>
              <a:t>给出不同的提示即可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400" dirty="0" smtClean="0"/>
              <a:t>初学者</a:t>
            </a:r>
            <a:r>
              <a:rPr lang="zh-CN" altLang="en-US" sz="1400" dirty="0"/>
              <a:t>容易犯的错误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</a:t>
            </a:r>
            <a:r>
              <a:rPr lang="en-US" altLang="zh-CN" sz="1400" dirty="0"/>
              <a:t>1</a:t>
            </a:r>
            <a:r>
              <a:rPr lang="zh-CN" altLang="en-US" sz="1400" dirty="0"/>
              <a:t>，代码的执行顺序，由上到下执行，所以对按钮绑定事件的代码，要写在网页中按钮的后面才行。	</a:t>
            </a:r>
            <a:endParaRPr lang="en-US" altLang="zh-CN" sz="1400" dirty="0" smtClean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 smtClean="0"/>
              <a:t>2</a:t>
            </a:r>
            <a:r>
              <a:rPr lang="zh-CN" altLang="en-US" sz="1400" dirty="0"/>
              <a:t>，输入框可以通过</a:t>
            </a:r>
            <a:r>
              <a:rPr lang="en-US" altLang="zh-CN" sz="1400" dirty="0"/>
              <a:t>value</a:t>
            </a:r>
            <a:r>
              <a:rPr lang="zh-CN" altLang="en-US" sz="1400" dirty="0"/>
              <a:t>属性获取其值，这段代码只有写在函数中的时候，才会重新获取当前值。</a:t>
            </a:r>
          </a:p>
        </p:txBody>
      </p:sp>
    </p:spTree>
    <p:extLst>
      <p:ext uri="{BB962C8B-B14F-4D97-AF65-F5344CB8AC3E}">
        <p14:creationId xmlns:p14="http://schemas.microsoft.com/office/powerpoint/2010/main" val="165138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练习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zh-CN" altLang="en-US" sz="1800" dirty="0" smtClean="0"/>
              <a:t>判断</a:t>
            </a:r>
            <a:r>
              <a:rPr lang="zh-CN" altLang="en-US" sz="1800" dirty="0"/>
              <a:t>一个数是偶数还是奇数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提示</a:t>
            </a:r>
            <a:r>
              <a:rPr lang="zh-CN" altLang="en-US" sz="1800" dirty="0"/>
              <a:t>：	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，输入框中的数，除以</a:t>
            </a:r>
            <a:r>
              <a:rPr lang="en-US" altLang="zh-CN" sz="1800" dirty="0"/>
              <a:t>2</a:t>
            </a:r>
            <a:r>
              <a:rPr lang="zh-CN" altLang="en-US" sz="1800" dirty="0"/>
              <a:t>，余数如果是</a:t>
            </a:r>
            <a:r>
              <a:rPr lang="en-US" altLang="zh-CN" sz="1800" dirty="0"/>
              <a:t>0</a:t>
            </a:r>
            <a:r>
              <a:rPr lang="zh-CN" altLang="en-US" sz="1800" dirty="0"/>
              <a:t>，就是偶数，余数如果是</a:t>
            </a:r>
            <a:r>
              <a:rPr lang="en-US" altLang="zh-CN" sz="1800" dirty="0"/>
              <a:t>1</a:t>
            </a:r>
            <a:r>
              <a:rPr lang="zh-CN" altLang="en-US" sz="1800" dirty="0"/>
              <a:t>，就是奇数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2</a:t>
            </a:r>
            <a:r>
              <a:rPr lang="zh-CN" altLang="en-US" sz="1800" dirty="0"/>
              <a:t>，</a:t>
            </a:r>
            <a:r>
              <a:rPr lang="en-US" altLang="zh-CN" sz="1800" dirty="0"/>
              <a:t>-2</a:t>
            </a:r>
            <a:r>
              <a:rPr lang="zh-CN" altLang="en-US" sz="1800" dirty="0"/>
              <a:t>、</a:t>
            </a:r>
            <a:r>
              <a:rPr lang="en-US" altLang="zh-CN" sz="1800" dirty="0"/>
              <a:t>0</a:t>
            </a:r>
            <a:r>
              <a:rPr lang="zh-CN" altLang="en-US" sz="1800" dirty="0"/>
              <a:t>、</a:t>
            </a:r>
            <a:r>
              <a:rPr lang="en-US" altLang="zh-CN" sz="1800" dirty="0"/>
              <a:t>+2</a:t>
            </a:r>
            <a:r>
              <a:rPr lang="zh-CN" altLang="en-US" sz="1800" dirty="0"/>
              <a:t>这种都是偶数。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872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练习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判断一个年份是平年还是闰年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提示</a:t>
            </a:r>
            <a:r>
              <a:rPr lang="zh-CN" altLang="en-US" sz="1800" dirty="0"/>
              <a:t>：	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，闰年的条件，能被</a:t>
            </a:r>
            <a:r>
              <a:rPr lang="en-US" altLang="zh-CN" sz="1800" dirty="0"/>
              <a:t>4</a:t>
            </a:r>
            <a:r>
              <a:rPr lang="zh-CN" altLang="en-US" sz="1800" dirty="0"/>
              <a:t>整除且不能被</a:t>
            </a:r>
            <a:r>
              <a:rPr lang="en-US" altLang="zh-CN" sz="1800" dirty="0"/>
              <a:t>100</a:t>
            </a:r>
            <a:r>
              <a:rPr lang="zh-CN" altLang="en-US" sz="1800" dirty="0"/>
              <a:t>整除，或 能被</a:t>
            </a:r>
            <a:r>
              <a:rPr lang="en-US" altLang="zh-CN" sz="1800" dirty="0"/>
              <a:t>100</a:t>
            </a:r>
            <a:r>
              <a:rPr lang="zh-CN" altLang="en-US" sz="1800" dirty="0"/>
              <a:t>整除且能被</a:t>
            </a:r>
            <a:r>
              <a:rPr lang="en-US" altLang="zh-CN" sz="1800" dirty="0"/>
              <a:t>400</a:t>
            </a:r>
            <a:r>
              <a:rPr lang="zh-CN" altLang="en-US" sz="1800" dirty="0"/>
              <a:t>整除。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109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练习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输入分数，判定成绩等级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提示</a:t>
            </a:r>
            <a:r>
              <a:rPr lang="zh-CN" altLang="en-US" sz="1800" dirty="0"/>
              <a:t>：	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60</a:t>
            </a:r>
            <a:r>
              <a:rPr lang="zh-CN" altLang="en-US" sz="1800" dirty="0"/>
              <a:t>分以下为不及格；</a:t>
            </a:r>
            <a:r>
              <a:rPr lang="en-US" altLang="zh-CN" sz="1800" dirty="0"/>
              <a:t>60-70</a:t>
            </a:r>
            <a:r>
              <a:rPr lang="zh-CN" altLang="en-US" sz="1800" dirty="0"/>
              <a:t>分为及格；</a:t>
            </a:r>
            <a:r>
              <a:rPr lang="en-US" altLang="zh-CN" sz="1800" dirty="0"/>
              <a:t>70-90</a:t>
            </a:r>
            <a:r>
              <a:rPr lang="zh-CN" altLang="en-US" sz="1800" dirty="0"/>
              <a:t>分为良好；</a:t>
            </a:r>
            <a:r>
              <a:rPr lang="en-US" altLang="zh-CN" sz="1800" dirty="0"/>
              <a:t>90</a:t>
            </a:r>
            <a:r>
              <a:rPr lang="zh-CN" altLang="en-US" sz="1800" dirty="0"/>
              <a:t>分及以上为优秀	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351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练习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开发一款软件，根据</a:t>
            </a:r>
            <a:r>
              <a:rPr lang="zh-CN" altLang="en-US" sz="1800" dirty="0" smtClean="0"/>
              <a:t>公式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身高</a:t>
            </a:r>
            <a:r>
              <a:rPr lang="en-US" altLang="zh-CN" sz="1800" dirty="0"/>
              <a:t>-</a:t>
            </a:r>
            <a:r>
              <a:rPr lang="en-US" altLang="zh-CN" sz="1800" dirty="0" smtClean="0"/>
              <a:t>108)</a:t>
            </a:r>
            <a:r>
              <a:rPr lang="zh-CN" altLang="en-US" sz="1800" dirty="0" smtClean="0"/>
              <a:t>*</a:t>
            </a:r>
            <a:r>
              <a:rPr lang="en-US" altLang="zh-CN" sz="1800" dirty="0"/>
              <a:t>2=</a:t>
            </a:r>
            <a:r>
              <a:rPr lang="zh-CN" altLang="en-US" sz="1800" dirty="0"/>
              <a:t>体重，可以有</a:t>
            </a:r>
            <a:r>
              <a:rPr lang="en-US" altLang="zh-CN" sz="1800" dirty="0"/>
              <a:t>10</a:t>
            </a:r>
            <a:r>
              <a:rPr lang="zh-CN" altLang="en-US" sz="1800" dirty="0"/>
              <a:t>斤左右的浮动。 来观察测试者体重是否</a:t>
            </a:r>
            <a:r>
              <a:rPr lang="zh-CN" altLang="en-US" sz="1800" dirty="0" smtClean="0"/>
              <a:t>合适。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</a:t>
            </a:r>
            <a:r>
              <a:rPr lang="zh-CN" altLang="en-US" sz="1800" dirty="0"/>
              <a:t>：	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html</a:t>
            </a:r>
            <a:r>
              <a:rPr lang="zh-CN" altLang="en-US" sz="1800" dirty="0"/>
              <a:t>中有</a:t>
            </a:r>
            <a:r>
              <a:rPr lang="en-US" altLang="zh-CN" sz="1800" dirty="0"/>
              <a:t>2</a:t>
            </a:r>
            <a:r>
              <a:rPr lang="zh-CN" altLang="en-US" sz="1800" dirty="0"/>
              <a:t>个输入框，分别对应身高和体重，有</a:t>
            </a:r>
            <a:r>
              <a:rPr lang="en-US" altLang="zh-CN" sz="1800" dirty="0"/>
              <a:t>1</a:t>
            </a:r>
            <a:r>
              <a:rPr lang="zh-CN" altLang="en-US" sz="1800" dirty="0"/>
              <a:t>个按钮，绑定点击事件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，事件内容为，先分别求出真实身高和真实体重的值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，把真实身高代入到公式中，求该身高的理论体重值</a:t>
            </a:r>
            <a:r>
              <a:rPr lang="zh-CN" altLang="en-US" sz="1800" dirty="0" smtClean="0"/>
              <a:t>。</a:t>
            </a:r>
            <a:endParaRPr lang="en-US" altLang="zh-CN" sz="1800" dirty="0"/>
          </a:p>
          <a:p>
            <a:pPr algn="l"/>
            <a:r>
              <a:rPr lang="en-US" altLang="zh-CN" sz="1800" dirty="0" smtClean="0"/>
              <a:t>	4</a:t>
            </a:r>
            <a:r>
              <a:rPr lang="zh-CN" altLang="en-US" sz="1800" dirty="0"/>
              <a:t>，理论</a:t>
            </a:r>
            <a:r>
              <a:rPr lang="zh-CN" altLang="en-US" sz="1800" dirty="0" smtClean="0"/>
              <a:t>体重与</a:t>
            </a:r>
            <a:r>
              <a:rPr lang="zh-CN" altLang="en-US" sz="1800" dirty="0"/>
              <a:t>实际</a:t>
            </a:r>
            <a:r>
              <a:rPr lang="zh-CN" altLang="en-US" sz="1800" dirty="0" smtClean="0"/>
              <a:t>体重做</a:t>
            </a:r>
            <a:r>
              <a:rPr lang="zh-CN" altLang="en-US" sz="1800" dirty="0"/>
              <a:t>比较，如果差值在</a:t>
            </a:r>
            <a:r>
              <a:rPr lang="en-US" altLang="zh-CN" sz="1800" dirty="0"/>
              <a:t>10</a:t>
            </a:r>
            <a:r>
              <a:rPr lang="zh-CN" altLang="en-US" sz="1800" dirty="0"/>
              <a:t>以内，则身材合理，否则身材不合理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5</a:t>
            </a:r>
            <a:r>
              <a:rPr lang="zh-CN" altLang="en-US" sz="1800" dirty="0" smtClean="0"/>
              <a:t>，如果已经实现第</a:t>
            </a:r>
            <a:r>
              <a:rPr lang="en-US" altLang="zh-CN" sz="1800" dirty="0" smtClean="0"/>
              <a:t>4</a:t>
            </a:r>
            <a:r>
              <a:rPr lang="zh-CN" altLang="en-US" sz="1800" dirty="0" smtClean="0"/>
              <a:t>步，尝试求出体重不合理时，是太重了，还是太轻了。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20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switch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en-US" altLang="zh-CN" sz="1800" dirty="0" smtClean="0"/>
              <a:t>switch</a:t>
            </a:r>
            <a:r>
              <a:rPr lang="zh-CN" altLang="en-US" sz="1800" dirty="0" smtClean="0"/>
              <a:t>语句</a:t>
            </a:r>
            <a:r>
              <a:rPr lang="zh-CN" altLang="en-US" sz="1800" dirty="0"/>
              <a:t>和</a:t>
            </a:r>
            <a:r>
              <a:rPr lang="en-US" altLang="zh-CN" sz="1800" dirty="0"/>
              <a:t>if</a:t>
            </a:r>
            <a:r>
              <a:rPr lang="zh-CN" altLang="en-US" sz="1800" dirty="0"/>
              <a:t>语句效果是一样的，都是用来控制程序的执行流程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语法：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switch ( </a:t>
            </a:r>
            <a:r>
              <a:rPr lang="zh-CN" altLang="en-US" sz="1800" dirty="0"/>
              <a:t>表达式 </a:t>
            </a:r>
            <a:r>
              <a:rPr lang="en-US" altLang="zh-CN" sz="1800" dirty="0"/>
              <a:t>) {			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	case </a:t>
            </a:r>
            <a:r>
              <a:rPr lang="mr-IN" altLang="zh-CN" sz="1800" dirty="0"/>
              <a:t>"</a:t>
            </a:r>
            <a:r>
              <a:rPr lang="zh-CN" altLang="en-US" sz="1800" dirty="0" smtClean="0"/>
              <a:t>值</a:t>
            </a:r>
            <a:r>
              <a:rPr lang="en-US" altLang="zh-CN" sz="1800" dirty="0" smtClean="0"/>
              <a:t>1</a:t>
            </a:r>
            <a:r>
              <a:rPr lang="mr-IN" altLang="zh-CN" sz="1800" dirty="0" smtClean="0"/>
              <a:t>" </a:t>
            </a:r>
            <a:r>
              <a:rPr lang="en-US" altLang="zh-CN" sz="1800" dirty="0" smtClean="0"/>
              <a:t>:</a:t>
            </a:r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smtClean="0"/>
              <a:t>	// </a:t>
            </a:r>
            <a:r>
              <a:rPr lang="zh-CN" altLang="en-US" sz="1800" dirty="0"/>
              <a:t>语句块</a:t>
            </a:r>
            <a:r>
              <a:rPr lang="en-US" altLang="zh-CN" sz="1800" dirty="0"/>
              <a:t>A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	</a:t>
            </a:r>
            <a:r>
              <a:rPr lang="en-US" altLang="zh-CN" sz="1800" dirty="0" smtClean="0"/>
              <a:t>	break;</a:t>
            </a:r>
          </a:p>
          <a:p>
            <a:pPr algn="l"/>
            <a:r>
              <a:rPr lang="en-US" altLang="zh-CN" sz="1800" dirty="0"/>
              <a:t>		case </a:t>
            </a:r>
            <a:r>
              <a:rPr lang="mr-IN" altLang="zh-CN" sz="1800" dirty="0"/>
              <a:t>"</a:t>
            </a:r>
            <a:r>
              <a:rPr lang="zh-CN" altLang="en-US" sz="1800" dirty="0" smtClean="0"/>
              <a:t>值</a:t>
            </a:r>
            <a:r>
              <a:rPr lang="en-US" altLang="zh-CN" sz="1800" dirty="0" smtClean="0"/>
              <a:t>2</a:t>
            </a:r>
            <a:r>
              <a:rPr lang="mr-IN" altLang="zh-CN" sz="1800" dirty="0" smtClean="0"/>
              <a:t>" </a:t>
            </a:r>
            <a:r>
              <a:rPr lang="en-US" altLang="zh-CN" sz="1800" dirty="0" smtClean="0"/>
              <a:t>:</a:t>
            </a:r>
          </a:p>
          <a:p>
            <a:pPr algn="l"/>
            <a:r>
              <a:rPr lang="en-US" altLang="zh-CN" sz="1800" dirty="0"/>
              <a:t>			// </a:t>
            </a:r>
            <a:r>
              <a:rPr lang="zh-CN" altLang="en-US" sz="1800" dirty="0"/>
              <a:t>语句块</a:t>
            </a:r>
            <a:r>
              <a:rPr lang="en-US" altLang="zh-CN" sz="1800" dirty="0" smtClean="0"/>
              <a:t>B</a:t>
            </a:r>
          </a:p>
          <a:p>
            <a:pPr algn="l"/>
            <a:r>
              <a:rPr lang="en-US" altLang="zh-CN" sz="1800" dirty="0"/>
              <a:t>			break</a:t>
            </a:r>
            <a:r>
              <a:rPr lang="en-US" altLang="zh-CN" sz="1800" dirty="0" smtClean="0"/>
              <a:t>;</a:t>
            </a:r>
          </a:p>
          <a:p>
            <a:pPr algn="l"/>
            <a:r>
              <a:rPr lang="en-US" altLang="zh-CN" sz="1800" dirty="0"/>
              <a:t>		default</a:t>
            </a:r>
            <a:r>
              <a:rPr lang="en-US" altLang="zh-CN" sz="1800" dirty="0" smtClean="0"/>
              <a:t>:</a:t>
            </a:r>
          </a:p>
          <a:p>
            <a:pPr algn="l"/>
            <a:r>
              <a:rPr lang="en-US" altLang="zh-CN" sz="1800" dirty="0"/>
              <a:t>			</a:t>
            </a:r>
            <a:r>
              <a:rPr lang="en-US" altLang="zh-CN" sz="1800" dirty="0" smtClean="0"/>
              <a:t>// </a:t>
            </a:r>
            <a:r>
              <a:rPr lang="zh-CN" altLang="en-US" sz="1800" dirty="0" smtClean="0"/>
              <a:t>语句</a:t>
            </a:r>
            <a:r>
              <a:rPr lang="zh-CN" altLang="en-US" sz="1800" dirty="0"/>
              <a:t>块</a:t>
            </a:r>
            <a:r>
              <a:rPr lang="en-US" altLang="zh-CN" sz="1800" dirty="0" smtClean="0"/>
              <a:t>C</a:t>
            </a:r>
          </a:p>
          <a:p>
            <a:pPr algn="l"/>
            <a:r>
              <a:rPr lang="en-US" altLang="zh-CN" sz="1800" dirty="0"/>
              <a:t>	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0220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switch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练习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输入数字，显示星期几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提示：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input</a:t>
            </a:r>
            <a:r>
              <a:rPr lang="zh-CN" altLang="en-US" sz="1800" dirty="0"/>
              <a:t>输入框中的值，</a:t>
            </a:r>
            <a:r>
              <a:rPr lang="en-US" altLang="zh-CN" sz="1800" dirty="0"/>
              <a:t>0</a:t>
            </a:r>
            <a:r>
              <a:rPr lang="zh-CN" altLang="en-US" sz="1800" dirty="0"/>
              <a:t>表示周日，</a:t>
            </a:r>
            <a:r>
              <a:rPr lang="en-US" altLang="zh-CN" sz="1800" dirty="0"/>
              <a:t>1</a:t>
            </a:r>
            <a:r>
              <a:rPr lang="zh-CN" altLang="en-US" sz="1800" dirty="0"/>
              <a:t>表示周一，</a:t>
            </a:r>
            <a:r>
              <a:rPr lang="en-US" altLang="zh-CN" sz="1800" dirty="0"/>
              <a:t>6</a:t>
            </a:r>
            <a:r>
              <a:rPr lang="zh-CN" altLang="en-US" sz="1800" dirty="0"/>
              <a:t>表示周六，依此类推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不要纠结为什么</a:t>
            </a:r>
            <a:r>
              <a:rPr lang="en-US" altLang="zh-CN" sz="1800" dirty="0"/>
              <a:t>0</a:t>
            </a:r>
            <a:r>
              <a:rPr lang="zh-CN" altLang="en-US" sz="1800" dirty="0"/>
              <a:t>表示周日，</a:t>
            </a:r>
            <a:r>
              <a:rPr lang="en-US" altLang="zh-CN" sz="1800" dirty="0"/>
              <a:t>1</a:t>
            </a:r>
            <a:r>
              <a:rPr lang="zh-CN" altLang="en-US" sz="1800" dirty="0"/>
              <a:t>表示周一，以后会学到日期</a:t>
            </a:r>
            <a:r>
              <a:rPr lang="zh-CN" altLang="en-US" sz="1800" dirty="0" smtClean="0"/>
              <a:t>关键字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</a:t>
            </a:r>
            <a:r>
              <a:rPr lang="en-US" altLang="zh-CN" sz="1800" dirty="0"/>
              <a:t>switch</a:t>
            </a:r>
            <a:r>
              <a:rPr lang="zh-CN" altLang="en-US" sz="1800" dirty="0"/>
              <a:t>语句中的判断具有全等于的特点，所有要考虑数据类型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</a:t>
            </a:r>
            <a:r>
              <a:rPr lang="en-US" altLang="zh-CN" sz="1800" dirty="0"/>
              <a:t>break</a:t>
            </a:r>
            <a:r>
              <a:rPr lang="zh-CN" altLang="en-US" sz="1800" dirty="0"/>
              <a:t>跳出记得要写。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622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switch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练习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输入月份，显示当月的天数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提示：</a:t>
            </a:r>
            <a:r>
              <a:rPr lang="zh-CN" altLang="en-US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html</a:t>
            </a:r>
            <a:r>
              <a:rPr lang="zh-CN" altLang="en-US" sz="1800" dirty="0"/>
              <a:t>页面上需要有</a:t>
            </a:r>
            <a:r>
              <a:rPr lang="en-US" altLang="zh-CN" sz="1800" dirty="0"/>
              <a:t>2</a:t>
            </a:r>
            <a:r>
              <a:rPr lang="zh-CN" altLang="en-US" sz="1800" dirty="0"/>
              <a:t>个输入框，分别对应年份和月份，还要有</a:t>
            </a:r>
            <a:r>
              <a:rPr lang="en-US" altLang="zh-CN" sz="1800" dirty="0"/>
              <a:t>1</a:t>
            </a:r>
            <a:r>
              <a:rPr lang="zh-CN" altLang="en-US" sz="1800" dirty="0"/>
              <a:t>个具有点击事件的按钮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2</a:t>
            </a:r>
            <a:r>
              <a:rPr lang="zh-CN" altLang="en-US" sz="1800" dirty="0"/>
              <a:t>，点击按钮后，先用</a:t>
            </a:r>
            <a:r>
              <a:rPr lang="en-US" altLang="zh-CN" sz="1800" dirty="0"/>
              <a:t>switch</a:t>
            </a:r>
            <a:r>
              <a:rPr lang="zh-CN" altLang="en-US" sz="1800" dirty="0"/>
              <a:t>判断月份，</a:t>
            </a:r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en-US" altLang="zh-CN" sz="1800" dirty="0"/>
              <a:t>3</a:t>
            </a:r>
            <a:r>
              <a:rPr lang="zh-CN" altLang="en-US" sz="1800" dirty="0"/>
              <a:t>、</a:t>
            </a:r>
            <a:r>
              <a:rPr lang="en-US" altLang="zh-CN" sz="1800" dirty="0"/>
              <a:t>5</a:t>
            </a:r>
            <a:r>
              <a:rPr lang="zh-CN" altLang="en-US" sz="1800" dirty="0"/>
              <a:t>、</a:t>
            </a:r>
            <a:r>
              <a:rPr lang="en-US" altLang="zh-CN" sz="1800" dirty="0"/>
              <a:t>7</a:t>
            </a:r>
            <a:r>
              <a:rPr lang="zh-CN" altLang="en-US" sz="1800" dirty="0"/>
              <a:t>、</a:t>
            </a:r>
            <a:r>
              <a:rPr lang="en-US" altLang="zh-CN" sz="1800" dirty="0"/>
              <a:t>8</a:t>
            </a:r>
            <a:r>
              <a:rPr lang="zh-CN" altLang="en-US" sz="1800" dirty="0"/>
              <a:t>、</a:t>
            </a:r>
            <a:r>
              <a:rPr lang="en-US" altLang="zh-CN" sz="1800" dirty="0"/>
              <a:t>10</a:t>
            </a:r>
            <a:r>
              <a:rPr lang="zh-CN" altLang="en-US" sz="1800" dirty="0"/>
              <a:t>、</a:t>
            </a:r>
            <a:r>
              <a:rPr lang="en-US" altLang="zh-CN" sz="1800" dirty="0"/>
              <a:t>12</a:t>
            </a:r>
            <a:r>
              <a:rPr lang="zh-CN" altLang="en-US" sz="1800" dirty="0"/>
              <a:t>月为</a:t>
            </a:r>
            <a:r>
              <a:rPr lang="en-US" altLang="zh-CN" sz="1800" dirty="0"/>
              <a:t>31</a:t>
            </a:r>
            <a:r>
              <a:rPr lang="zh-CN" altLang="en-US" sz="1800" dirty="0"/>
              <a:t>天	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</a:t>
            </a:r>
            <a:r>
              <a:rPr lang="en-US" altLang="zh-CN" sz="1800" dirty="0"/>
              <a:t>4</a:t>
            </a:r>
            <a:r>
              <a:rPr lang="zh-CN" altLang="en-US" sz="1800" dirty="0"/>
              <a:t>、</a:t>
            </a:r>
            <a:r>
              <a:rPr lang="en-US" altLang="zh-CN" sz="1800" dirty="0"/>
              <a:t>6</a:t>
            </a:r>
            <a:r>
              <a:rPr lang="zh-CN" altLang="en-US" sz="1800" dirty="0"/>
              <a:t>、</a:t>
            </a:r>
            <a:r>
              <a:rPr lang="en-US" altLang="zh-CN" sz="1800" dirty="0"/>
              <a:t>9</a:t>
            </a:r>
            <a:r>
              <a:rPr lang="zh-CN" altLang="en-US" sz="1800" dirty="0"/>
              <a:t>、</a:t>
            </a:r>
            <a:r>
              <a:rPr lang="en-US" altLang="zh-CN" sz="1800" dirty="0"/>
              <a:t>11</a:t>
            </a:r>
            <a:r>
              <a:rPr lang="zh-CN" altLang="en-US" sz="1800" dirty="0"/>
              <a:t>月为</a:t>
            </a:r>
            <a:r>
              <a:rPr lang="en-US" altLang="zh-CN" sz="1800" dirty="0"/>
              <a:t>30</a:t>
            </a:r>
            <a:r>
              <a:rPr lang="zh-CN" altLang="en-US" sz="1800" dirty="0"/>
              <a:t>天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</a:t>
            </a:r>
            <a:r>
              <a:rPr lang="en-US" altLang="zh-CN" sz="1800" dirty="0"/>
              <a:t>2</a:t>
            </a:r>
            <a:r>
              <a:rPr lang="zh-CN" altLang="en-US" sz="1800" dirty="0"/>
              <a:t>月中写</a:t>
            </a:r>
            <a:r>
              <a:rPr lang="en-US" altLang="zh-CN" sz="1800" dirty="0"/>
              <a:t>if</a:t>
            </a:r>
            <a:r>
              <a:rPr lang="zh-CN" altLang="en-US" sz="1800" dirty="0"/>
              <a:t>语句，判断年份为平年还是闰年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闰年的条件，能被</a:t>
            </a:r>
            <a:r>
              <a:rPr lang="en-US" altLang="zh-CN" sz="1800" dirty="0"/>
              <a:t>4</a:t>
            </a:r>
            <a:r>
              <a:rPr lang="zh-CN" altLang="en-US" sz="1800" dirty="0"/>
              <a:t>整除且不能被</a:t>
            </a:r>
            <a:r>
              <a:rPr lang="en-US" altLang="zh-CN" sz="1800" dirty="0"/>
              <a:t>100</a:t>
            </a:r>
            <a:r>
              <a:rPr lang="zh-CN" altLang="en-US" sz="1800" dirty="0"/>
              <a:t>整除，或 能被</a:t>
            </a:r>
            <a:r>
              <a:rPr lang="en-US" altLang="zh-CN" sz="1800" dirty="0"/>
              <a:t>100</a:t>
            </a:r>
            <a:r>
              <a:rPr lang="zh-CN" altLang="en-US" sz="1800" dirty="0"/>
              <a:t>整除且能被</a:t>
            </a:r>
            <a:r>
              <a:rPr lang="en-US" altLang="zh-CN" sz="1800" dirty="0"/>
              <a:t>400</a:t>
            </a:r>
            <a:r>
              <a:rPr lang="zh-CN" altLang="en-US" sz="1800" dirty="0" smtClean="0"/>
              <a:t>整除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5</a:t>
            </a:r>
            <a:r>
              <a:rPr lang="zh-CN" altLang="en-US" sz="1800" dirty="0"/>
              <a:t>，闰年</a:t>
            </a:r>
            <a:r>
              <a:rPr lang="en-US" altLang="zh-CN" sz="1800" dirty="0"/>
              <a:t>2</a:t>
            </a:r>
            <a:r>
              <a:rPr lang="zh-CN" altLang="en-US" sz="1800" dirty="0"/>
              <a:t>月有</a:t>
            </a:r>
            <a:r>
              <a:rPr lang="en-US" altLang="zh-CN" sz="1800" dirty="0"/>
              <a:t>29</a:t>
            </a:r>
            <a:r>
              <a:rPr lang="zh-CN" altLang="en-US" sz="1800" dirty="0"/>
              <a:t>天，平年</a:t>
            </a:r>
            <a:r>
              <a:rPr lang="en-US" altLang="zh-CN" sz="1800" dirty="0"/>
              <a:t>2</a:t>
            </a:r>
            <a:r>
              <a:rPr lang="zh-CN" altLang="en-US" sz="1800" dirty="0"/>
              <a:t>月有</a:t>
            </a:r>
            <a:r>
              <a:rPr lang="en-US" altLang="zh-CN" sz="1800" dirty="0"/>
              <a:t>28</a:t>
            </a:r>
            <a:r>
              <a:rPr lang="zh-CN" altLang="en-US" sz="1800" dirty="0"/>
              <a:t>天。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205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dirty="0" smtClean="0"/>
              <a:t>昨日问题汇总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zh-CN" altLang="en-US" dirty="0" smtClean="0"/>
              <a:t>什么是逻辑分支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dirty="0" smtClean="0"/>
              <a:t>逻辑运算（重点）</a:t>
            </a:r>
            <a:endParaRPr lang="en-US" altLang="zh-CN" dirty="0" smtClean="0"/>
          </a:p>
          <a:p>
            <a:pPr algn="l"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if</a:t>
            </a:r>
            <a:r>
              <a:rPr lang="zh-CN" altLang="en-US" sz="2400" dirty="0" smtClean="0"/>
              <a:t>语句（重点）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语句（重点）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en-US" altLang="zh-CN" sz="1800" dirty="0"/>
              <a:t>1</a:t>
            </a:r>
            <a:r>
              <a:rPr lang="zh-CN" altLang="en-US" sz="1800" dirty="0"/>
              <a:t>，调节好心态，现在拿到一条题，初学者是很难有思路的，课堂上能够跟得上节奏就可以了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2</a:t>
            </a:r>
            <a:r>
              <a:rPr lang="zh-CN" altLang="en-US" sz="1800" dirty="0"/>
              <a:t>，今日所有的练习题，均照着思路，但不看代码，反复尝试着做，直到做成功为止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3</a:t>
            </a:r>
            <a:r>
              <a:rPr lang="zh-CN" altLang="en-US" sz="1800" dirty="0"/>
              <a:t>，判断表单内输入的内容是否</a:t>
            </a:r>
            <a:r>
              <a:rPr lang="zh-CN" altLang="en-US" sz="1800" dirty="0" smtClean="0"/>
              <a:t>合法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说明：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，虽然题目中，做的是表单验证，但我们在</a:t>
            </a:r>
            <a:r>
              <a:rPr lang="en-US" altLang="zh-CN" sz="1800" dirty="0"/>
              <a:t>html</a:t>
            </a:r>
            <a:r>
              <a:rPr lang="zh-CN" altLang="en-US" sz="1800" dirty="0"/>
              <a:t>中不要写</a:t>
            </a:r>
            <a:r>
              <a:rPr lang="en-US" altLang="zh-CN" sz="1800" dirty="0"/>
              <a:t>form</a:t>
            </a:r>
            <a:r>
              <a:rPr lang="zh-CN" altLang="en-US" sz="1800" dirty="0"/>
              <a:t>标签，直接写</a:t>
            </a:r>
            <a:r>
              <a:rPr lang="en-US" altLang="zh-CN" sz="1800" dirty="0"/>
              <a:t>input</a:t>
            </a:r>
            <a:r>
              <a:rPr lang="zh-CN" altLang="en-US" sz="1800" dirty="0"/>
              <a:t>就可以了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，有</a:t>
            </a:r>
            <a:r>
              <a:rPr lang="en-US" altLang="zh-CN" sz="1800" dirty="0"/>
              <a:t>2</a:t>
            </a:r>
            <a:r>
              <a:rPr lang="zh-CN" altLang="en-US" sz="1800" dirty="0"/>
              <a:t>个输入框，分别对应名称和电话。</a:t>
            </a:r>
            <a:r>
              <a:rPr lang="zh-CN" altLang="en-US" sz="1800" dirty="0" smtClean="0"/>
              <a:t>点击</a:t>
            </a:r>
            <a:r>
              <a:rPr lang="en-US" altLang="zh-CN" sz="1800" dirty="0" smtClean="0"/>
              <a:t>button</a:t>
            </a:r>
            <a:r>
              <a:rPr lang="zh-CN" altLang="en-US" sz="1800" dirty="0" smtClean="0"/>
              <a:t>按钮</a:t>
            </a:r>
            <a:r>
              <a:rPr lang="zh-CN" altLang="en-US" sz="1800" dirty="0"/>
              <a:t>时，分别判断名称和电话内容是否合法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，名称必须填写，判断</a:t>
            </a:r>
            <a:r>
              <a:rPr lang="en-US" altLang="zh-CN" sz="1800" dirty="0"/>
              <a:t>xxx</a:t>
            </a:r>
            <a:r>
              <a:rPr lang="zh-CN" altLang="en-US" sz="1800" dirty="0"/>
              <a:t>是否有值，可以用  </a:t>
            </a:r>
            <a:r>
              <a:rPr lang="en-US" altLang="zh-CN" sz="1800" dirty="0"/>
              <a:t>xxx == </a:t>
            </a:r>
            <a:r>
              <a:rPr lang="en-US" altLang="zh-CN" sz="1800" dirty="0" smtClean="0"/>
              <a:t>"</a:t>
            </a:r>
            <a:r>
              <a:rPr lang="en-US" altLang="zh-CN" sz="1800" dirty="0"/>
              <a:t>"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4</a:t>
            </a:r>
            <a:r>
              <a:rPr lang="zh-CN" altLang="en-US" sz="1800" dirty="0"/>
              <a:t>，电话必须是数字，判断</a:t>
            </a:r>
            <a:r>
              <a:rPr lang="en-US" altLang="zh-CN" sz="1800" dirty="0"/>
              <a:t>xxx</a:t>
            </a:r>
            <a:r>
              <a:rPr lang="zh-CN" altLang="en-US" sz="1800" dirty="0"/>
              <a:t>是否为数字，可以用  </a:t>
            </a:r>
            <a:r>
              <a:rPr lang="en-US" altLang="zh-CN" sz="1800" dirty="0" err="1"/>
              <a:t>parseInt</a:t>
            </a:r>
            <a:r>
              <a:rPr lang="en-US" altLang="zh-CN" sz="1800" dirty="0"/>
              <a:t>(xxx) == </a:t>
            </a:r>
            <a:r>
              <a:rPr lang="en-US" altLang="zh-CN" sz="1800" dirty="0" smtClean="0"/>
              <a:t>xxx</a:t>
            </a:r>
          </a:p>
          <a:p>
            <a:pPr algn="l"/>
            <a:r>
              <a:rPr lang="en-US" altLang="zh-CN" sz="1800" dirty="0"/>
              <a:t>		</a:t>
            </a:r>
            <a:r>
              <a:rPr lang="zh-CN" altLang="en-US" sz="1800" dirty="0"/>
              <a:t>电话位数必须是</a:t>
            </a:r>
            <a:r>
              <a:rPr lang="en-US" altLang="zh-CN" sz="1800" dirty="0"/>
              <a:t>11</a:t>
            </a:r>
            <a:r>
              <a:rPr lang="zh-CN" altLang="en-US" sz="1800" dirty="0"/>
              <a:t>位，可以用 </a:t>
            </a:r>
            <a:r>
              <a:rPr lang="en-US" altLang="zh-CN" sz="1800" dirty="0" err="1"/>
              <a:t>xxx.length</a:t>
            </a:r>
            <a:r>
              <a:rPr lang="en-US" altLang="zh-CN" sz="1800" dirty="0"/>
              <a:t> </a:t>
            </a:r>
            <a:r>
              <a:rPr lang="zh-CN" altLang="en-US" sz="1800" dirty="0"/>
              <a:t>取出字符串的</a:t>
            </a:r>
            <a:r>
              <a:rPr lang="zh-CN" altLang="en-US" sz="1800" dirty="0" smtClean="0"/>
              <a:t>长度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5</a:t>
            </a:r>
            <a:r>
              <a:rPr lang="zh-CN" altLang="en-US" sz="1800" dirty="0"/>
              <a:t>，如果输入的内容不合法，则用</a:t>
            </a:r>
            <a:r>
              <a:rPr lang="en-US" altLang="zh-CN" sz="1800" dirty="0"/>
              <a:t>alert</a:t>
            </a:r>
            <a:r>
              <a:rPr lang="zh-CN" altLang="en-US" sz="1800" dirty="0"/>
              <a:t>弹出提示即可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3712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昨日问题汇总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 smtClean="0"/>
              <a:t>讲师换了之后，授课风格一定是有差异的，难免会产生一些不适应的问题，所以一定要调整好心态。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二阶段比较难、划</a:t>
            </a:r>
            <a:r>
              <a:rPr lang="zh-CN" altLang="en-US" sz="1800" dirty="0"/>
              <a:t>重点、声音小</a:t>
            </a:r>
            <a:r>
              <a:rPr lang="zh-CN" altLang="en-US" sz="1800" dirty="0" smtClean="0"/>
              <a:t>、声音无激情易</a:t>
            </a:r>
            <a:r>
              <a:rPr lang="zh-CN" altLang="en-US" sz="1800" dirty="0"/>
              <a:t>犯困、没有互动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整体</a:t>
            </a:r>
            <a:r>
              <a:rPr lang="zh-CN" altLang="en-US" sz="1800" dirty="0"/>
              <a:t>的学习情况，应站在全局角度看事情</a:t>
            </a:r>
            <a:r>
              <a:rPr lang="zh-CN" altLang="en-US" sz="1800" dirty="0" smtClean="0"/>
              <a:t>，授课进度会尽量以慢的同学为主。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学</a:t>
            </a:r>
            <a:r>
              <a:rPr lang="zh-CN" altLang="en-US" sz="1800" dirty="0"/>
              <a:t>的慢的同学遇到的问题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题太多没时间练习、思路无法理解、懒惰导致记不住关键字、胆小不敢写代码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学</a:t>
            </a:r>
            <a:r>
              <a:rPr lang="zh-CN" altLang="en-US" sz="1800" dirty="0"/>
              <a:t>的快的同学遇到的问题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题太少不知道干嘛、学会主动学习、思路太多导致思维跳跃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团队</a:t>
            </a:r>
            <a:r>
              <a:rPr lang="zh-CN" altLang="en-US" sz="1800" dirty="0"/>
              <a:t>精神：学习中应该互相帮助，面试时要互相配合，工作时要互相体谅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良好</a:t>
            </a:r>
            <a:r>
              <a:rPr lang="zh-CN" altLang="en-US" sz="1800" dirty="0"/>
              <a:t>心态、及时沟通、互相感恩、正能量。</a:t>
            </a:r>
            <a:r>
              <a:rPr lang="zh-CN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7085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什么是逻辑分支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逻辑：思维的规律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计算机</a:t>
            </a:r>
            <a:r>
              <a:rPr lang="zh-CN" altLang="en-US" sz="1800" dirty="0"/>
              <a:t>逻辑：用计算机来模拟人类的思维，来解决一些实际的问题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分支</a:t>
            </a:r>
            <a:r>
              <a:rPr lang="zh-CN" altLang="en-US" sz="1800" dirty="0"/>
              <a:t>：通过分支语句，可以控制程序的执行流程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程序</a:t>
            </a:r>
            <a:r>
              <a:rPr lang="zh-CN" altLang="en-US" sz="1800" dirty="0"/>
              <a:t>的三大结构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顺序结构：按照解决问题的顺序，写出相应的流程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选择结构：用于判断给定的条件，来控制程序的流程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循环结构：在一定条件下，反复执行某段程序的流程。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62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逻辑运算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逻辑运算符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与	并且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((10&lt;2) &amp;&amp; (2&lt;1));	</a:t>
            </a:r>
            <a:r>
              <a:rPr lang="zh-CN" altLang="en-US" sz="1800" dirty="0"/>
              <a:t>所有条件都为真时，最终结果为真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或	或者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((10&lt;2) || (2&lt;2));	</a:t>
            </a:r>
            <a:r>
              <a:rPr lang="zh-CN" altLang="en-US" sz="1800" dirty="0"/>
              <a:t>只要有一个条件为真时，最终结果为真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非	取反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!(1&lt;2);		</a:t>
            </a:r>
            <a:r>
              <a:rPr lang="zh-CN" altLang="en-US" sz="1800" dirty="0"/>
              <a:t>条件不成立时，结果为真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备注</a:t>
            </a:r>
            <a:r>
              <a:rPr lang="zh-CN" altLang="en-US" sz="1800" dirty="0"/>
              <a:t>：逻辑运算也叫短路运算，指如果前一个条件已经能够得出结果，那么后续条件将不再执行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10 &amp;&amp; 2;	// </a:t>
            </a:r>
            <a:r>
              <a:rPr lang="zh-CN" altLang="en-US" sz="1800" dirty="0"/>
              <a:t>如果式子</a:t>
            </a:r>
            <a:r>
              <a:rPr lang="en-US" altLang="zh-CN" sz="1800" dirty="0"/>
              <a:t>1</a:t>
            </a:r>
            <a:r>
              <a:rPr lang="zh-CN" altLang="en-US" sz="1800" dirty="0"/>
              <a:t>为真，则求式子</a:t>
            </a:r>
            <a:r>
              <a:rPr lang="en-US" altLang="zh-CN" sz="1800" dirty="0"/>
              <a:t>2</a:t>
            </a:r>
            <a:r>
              <a:rPr lang="zh-CN" altLang="en-US" sz="1800" dirty="0"/>
              <a:t>的结果；即如果</a:t>
            </a:r>
            <a:r>
              <a:rPr lang="en-US" altLang="zh-CN" sz="1800" dirty="0"/>
              <a:t>10</a:t>
            </a:r>
            <a:r>
              <a:rPr lang="zh-CN" altLang="en-US" sz="1800" dirty="0"/>
              <a:t>为真，则把</a:t>
            </a:r>
            <a:r>
              <a:rPr lang="en-US" altLang="zh-CN" sz="1800" dirty="0"/>
              <a:t>2</a:t>
            </a:r>
            <a:r>
              <a:rPr lang="zh-CN" altLang="en-US" sz="1800" dirty="0"/>
              <a:t>赋给</a:t>
            </a:r>
            <a:r>
              <a:rPr lang="en-US" altLang="zh-CN" sz="1800" dirty="0" smtClean="0"/>
              <a:t>a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a = 10 || 5;	// </a:t>
            </a:r>
            <a:r>
              <a:rPr lang="zh-CN" altLang="en-US" sz="1800" dirty="0"/>
              <a:t>如果式子</a:t>
            </a:r>
            <a:r>
              <a:rPr lang="en-US" altLang="zh-CN" sz="1800" dirty="0"/>
              <a:t>1</a:t>
            </a:r>
            <a:r>
              <a:rPr lang="zh-CN" altLang="en-US" sz="1800" dirty="0"/>
              <a:t>为假，则求式子</a:t>
            </a:r>
            <a:r>
              <a:rPr lang="en-US" altLang="zh-CN" sz="1800" dirty="0"/>
              <a:t>2</a:t>
            </a:r>
            <a:r>
              <a:rPr lang="zh-CN" altLang="en-US" sz="1800" dirty="0"/>
              <a:t>的结果；即如果</a:t>
            </a:r>
            <a:r>
              <a:rPr lang="en-US" altLang="zh-CN" sz="1800" dirty="0"/>
              <a:t>10</a:t>
            </a:r>
            <a:r>
              <a:rPr lang="zh-CN" altLang="en-US" sz="1800" dirty="0"/>
              <a:t>为假，则把</a:t>
            </a:r>
            <a:r>
              <a:rPr lang="en-US" altLang="zh-CN" sz="1800" dirty="0"/>
              <a:t>5</a:t>
            </a:r>
            <a:r>
              <a:rPr lang="zh-CN" altLang="en-US" sz="1800" dirty="0"/>
              <a:t>赋给</a:t>
            </a:r>
            <a:r>
              <a:rPr lang="en-US" altLang="zh-CN" sz="1800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21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逻辑运算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类型转换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，如果两个操作值都是数值，则直接比较大小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，如果两个操作值都是字符串，则字符串进行其</a:t>
            </a:r>
            <a:r>
              <a:rPr lang="en-US" altLang="zh-CN" sz="1800" dirty="0"/>
              <a:t>Unicode</a:t>
            </a:r>
            <a:r>
              <a:rPr lang="zh-CN" altLang="en-US" sz="1800" dirty="0"/>
              <a:t>编码进行比较。</a:t>
            </a:r>
            <a:r>
              <a:rPr lang="en-US" altLang="zh-CN" sz="1800" dirty="0"/>
              <a:t>"3"&lt;"</a:t>
            </a:r>
            <a:r>
              <a:rPr lang="en-US" altLang="zh-CN" sz="1800" dirty="0" smtClean="0"/>
              <a:t>12"</a:t>
            </a:r>
          </a:p>
          <a:p>
            <a:pPr algn="l"/>
            <a:r>
              <a:rPr lang="en-US" altLang="zh-CN" sz="1800" dirty="0"/>
              <a:t>	3</a:t>
            </a:r>
            <a:r>
              <a:rPr lang="zh-CN" altLang="en-US" sz="1800" dirty="0"/>
              <a:t>，如果一个操作值是数值，则另一个值转换为数值进行比较。</a:t>
            </a:r>
            <a:r>
              <a:rPr lang="en-US" altLang="zh-CN" sz="1800" dirty="0"/>
              <a:t>3&lt;"</a:t>
            </a:r>
            <a:r>
              <a:rPr lang="en-US" altLang="zh-CN" sz="1800" dirty="0" smtClean="0"/>
              <a:t>12"</a:t>
            </a:r>
          </a:p>
          <a:p>
            <a:pPr algn="l"/>
            <a:r>
              <a:rPr lang="en-US" altLang="zh-CN" sz="1800" dirty="0"/>
              <a:t>	4</a:t>
            </a:r>
            <a:r>
              <a:rPr lang="zh-CN" altLang="en-US" sz="1800" dirty="0"/>
              <a:t>，如果一个操作值是字符串，另一个操作值是布尔值，则把两个操作值都转为数值比较。</a:t>
            </a:r>
            <a:r>
              <a:rPr lang="en-US" altLang="zh-CN" sz="1800" dirty="0"/>
              <a:t>true</a:t>
            </a:r>
            <a:r>
              <a:rPr lang="en-US" altLang="zh-CN" sz="1800" dirty="0" smtClean="0"/>
              <a:t>=="a"</a:t>
            </a:r>
          </a:p>
          <a:p>
            <a:pPr algn="l"/>
            <a:r>
              <a:rPr lang="en-US" altLang="zh-CN" sz="1800" dirty="0"/>
              <a:t>	5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NaN</a:t>
            </a:r>
            <a:r>
              <a:rPr lang="zh-CN" altLang="en-US" sz="1800" dirty="0"/>
              <a:t>和任何值都不相等，包括自己，同时它与任何类型比较都会返回</a:t>
            </a:r>
            <a:r>
              <a:rPr lang="en-US" altLang="zh-CN" sz="1800" dirty="0"/>
              <a:t>false</a:t>
            </a:r>
            <a:r>
              <a:rPr lang="zh-CN" altLang="en-US" sz="1800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2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语法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if ( </a:t>
            </a:r>
            <a:r>
              <a:rPr lang="zh-CN" altLang="en-US" sz="1800" dirty="0"/>
              <a:t>条件 </a:t>
            </a:r>
            <a:r>
              <a:rPr lang="en-US" altLang="zh-CN" sz="1800" dirty="0"/>
              <a:t>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代码</a:t>
            </a:r>
            <a:r>
              <a:rPr lang="zh-CN" altLang="en-US" sz="1800" dirty="0" smtClean="0"/>
              <a:t>块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语义</a:t>
            </a:r>
            <a:r>
              <a:rPr lang="zh-CN" altLang="en-US" sz="1800" dirty="0"/>
              <a:t>：	如果条件成立，则执行代码块。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69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语法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if ( </a:t>
            </a:r>
            <a:r>
              <a:rPr lang="zh-CN" altLang="en-US" sz="1800" dirty="0"/>
              <a:t>条件 </a:t>
            </a:r>
            <a:r>
              <a:rPr lang="en-US" altLang="zh-CN" sz="1800" dirty="0"/>
              <a:t>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代码块</a:t>
            </a:r>
            <a:r>
              <a:rPr lang="en-US" altLang="zh-CN" sz="1800" dirty="0" smtClean="0"/>
              <a:t>A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} </a:t>
            </a:r>
            <a:r>
              <a:rPr lang="en-US" altLang="zh-CN" sz="1800" dirty="0"/>
              <a:t>else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代码块</a:t>
            </a:r>
            <a:r>
              <a:rPr lang="en-US" altLang="zh-CN" sz="1800" dirty="0" smtClean="0"/>
              <a:t>B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语义</a:t>
            </a:r>
            <a:r>
              <a:rPr lang="zh-CN" altLang="en-US" sz="1800" dirty="0"/>
              <a:t>：	如果条件成立，则执行代码块</a:t>
            </a:r>
            <a:r>
              <a:rPr lang="en-US" altLang="zh-CN" sz="1800" dirty="0"/>
              <a:t>A</a:t>
            </a:r>
            <a:r>
              <a:rPr lang="zh-CN" altLang="en-US" sz="1800" dirty="0"/>
              <a:t>，否则执行代码库</a:t>
            </a:r>
            <a:r>
              <a:rPr lang="en-US" altLang="zh-CN" sz="1800" dirty="0"/>
              <a:t>B</a:t>
            </a:r>
            <a:r>
              <a:rPr lang="zh-CN" altLang="en-US" sz="1800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16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If</a:t>
            </a:r>
            <a:r>
              <a:rPr lang="zh-CN" altLang="en-US" sz="4000" dirty="0" smtClean="0"/>
              <a:t>语句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2"/>
            <a:ext cx="10543822" cy="5229613"/>
          </a:xfrm>
        </p:spPr>
        <p:txBody>
          <a:bodyPr/>
          <a:lstStyle/>
          <a:p>
            <a:pPr algn="l"/>
            <a:r>
              <a:rPr lang="zh-CN" altLang="en-US" sz="1800" dirty="0"/>
              <a:t>语法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if ( </a:t>
            </a:r>
            <a:r>
              <a:rPr lang="zh-CN" altLang="en-US" sz="1800" dirty="0"/>
              <a:t>条件</a:t>
            </a:r>
            <a:r>
              <a:rPr lang="en-US" altLang="zh-CN" sz="1800" dirty="0"/>
              <a:t>1 )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代码块</a:t>
            </a:r>
            <a:r>
              <a:rPr lang="en-US" altLang="zh-CN" sz="1800" dirty="0"/>
              <a:t>A	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} else if ( </a:t>
            </a:r>
            <a:r>
              <a:rPr lang="zh-CN" altLang="en-US" sz="1800" dirty="0"/>
              <a:t>条件</a:t>
            </a:r>
            <a:r>
              <a:rPr lang="en-US" altLang="zh-CN" sz="1800" dirty="0"/>
              <a:t>2 )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代码块</a:t>
            </a:r>
            <a:r>
              <a:rPr lang="en-US" altLang="zh-CN" sz="1800" dirty="0" smtClean="0"/>
              <a:t>B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smtClean="0"/>
              <a:t>}</a:t>
            </a:r>
          </a:p>
          <a:p>
            <a:pPr algn="l"/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语义</a:t>
            </a:r>
            <a:r>
              <a:rPr lang="zh-CN" altLang="en-US" sz="1800" dirty="0"/>
              <a:t>：	如果条件</a:t>
            </a:r>
            <a:r>
              <a:rPr lang="en-US" altLang="zh-CN" sz="1800" dirty="0"/>
              <a:t>1</a:t>
            </a:r>
            <a:r>
              <a:rPr lang="zh-CN" altLang="en-US" sz="1800" dirty="0"/>
              <a:t>成立，则执行代码块</a:t>
            </a:r>
            <a:r>
              <a:rPr lang="en-US" altLang="zh-CN" sz="1800" dirty="0"/>
              <a:t>A</a:t>
            </a:r>
            <a:r>
              <a:rPr lang="zh-CN" altLang="en-US" sz="1800" dirty="0"/>
              <a:t>，否则如果条件</a:t>
            </a:r>
            <a:r>
              <a:rPr lang="en-US" altLang="zh-CN" sz="1800" dirty="0"/>
              <a:t>2</a:t>
            </a:r>
            <a:r>
              <a:rPr lang="zh-CN" altLang="en-US" sz="1800" dirty="0"/>
              <a:t>成立，执行代码块</a:t>
            </a:r>
            <a:r>
              <a:rPr lang="en-US" altLang="zh-CN" sz="1800" dirty="0"/>
              <a:t>B</a:t>
            </a:r>
            <a:r>
              <a:rPr lang="zh-CN" altLang="en-US" sz="1800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950551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Pages>3</Pages>
  <Words>331</Words>
  <Characters>0</Characters>
  <Application>Microsoft Macintosh PowerPoint</Application>
  <DocSecurity>0</DocSecurity>
  <PresentationFormat>宽屏</PresentationFormat>
  <Lines>0</Lines>
  <Paragraphs>182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Mangal</vt:lpstr>
      <vt:lpstr>黑体</vt:lpstr>
      <vt:lpstr>宋体</vt:lpstr>
      <vt:lpstr>1_空白设计模板</vt:lpstr>
      <vt:lpstr>PowerPoint 演示文稿</vt:lpstr>
      <vt:lpstr>课程大纲</vt:lpstr>
      <vt:lpstr>昨日问题汇总</vt:lpstr>
      <vt:lpstr>什么是逻辑分支</vt:lpstr>
      <vt:lpstr>逻辑运算</vt:lpstr>
      <vt:lpstr>逻辑运算</vt:lpstr>
      <vt:lpstr>If语句</vt:lpstr>
      <vt:lpstr>If语句</vt:lpstr>
      <vt:lpstr>If语句</vt:lpstr>
      <vt:lpstr>If语句</vt:lpstr>
      <vt:lpstr>If语句</vt:lpstr>
      <vt:lpstr>If语句</vt:lpstr>
      <vt:lpstr>If语句</vt:lpstr>
      <vt:lpstr>If语句</vt:lpstr>
      <vt:lpstr>If语句</vt:lpstr>
      <vt:lpstr>If语句</vt:lpstr>
      <vt:lpstr>switch语句</vt:lpstr>
      <vt:lpstr>switch语句</vt:lpstr>
      <vt:lpstr>switch语句</vt:lpstr>
      <vt:lpstr>作业题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16</cp:revision>
  <dcterms:modified xsi:type="dcterms:W3CDTF">2018-08-21T03:03:07Z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